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6" r:id="rId5"/>
    <p:sldId id="304" r:id="rId6"/>
    <p:sldId id="303" r:id="rId7"/>
    <p:sldId id="305" r:id="rId8"/>
    <p:sldId id="306" r:id="rId9"/>
    <p:sldId id="307" r:id="rId10"/>
    <p:sldId id="312" r:id="rId11"/>
    <p:sldId id="309" r:id="rId12"/>
    <p:sldId id="311" r:id="rId13"/>
    <p:sldId id="313" r:id="rId14"/>
    <p:sldId id="314" r:id="rId15"/>
    <p:sldId id="301" r:id="rId16"/>
    <p:sldId id="2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lena Ristanovic" initials="JR" lastIdx="1" clrIdx="0">
    <p:extLst>
      <p:ext uri="{19B8F6BF-5375-455C-9EA6-DF929625EA0E}">
        <p15:presenceInfo xmlns:p15="http://schemas.microsoft.com/office/powerpoint/2012/main" userId="79b6412663e5ea1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0A5A"/>
    <a:srgbClr val="65B5A0"/>
    <a:srgbClr val="D83773"/>
    <a:srgbClr val="E99730"/>
    <a:srgbClr val="3083C5"/>
    <a:srgbClr val="161730"/>
    <a:srgbClr val="55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30" autoAdjust="0"/>
    <p:restoredTop sz="94377"/>
  </p:normalViewPr>
  <p:slideViewPr>
    <p:cSldViewPr snapToGrid="0" snapToObjects="1">
      <p:cViewPr varScale="1">
        <p:scale>
          <a:sx n="77" d="100"/>
          <a:sy n="77" d="100"/>
        </p:scale>
        <p:origin x="120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20541C-B70B-6F73-45AE-675E8106E0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623B48-5FCA-B3CC-F372-945026B5BB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F5BA0-69E5-4C9F-A640-AF4A26365994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CB911-66C0-1F10-0237-24482D2568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33092-E423-1D12-3668-162C94DF1A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BDAE9-B250-43E8-B06D-7C0A40C77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3170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955EA-61CB-42B1-B715-7DBFEBB7586D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BE97C-6286-441D-B018-6E2A376F1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92829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103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12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676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13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3065308-FD3E-E9EF-B892-73D6262EC1C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919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824AD-CBB8-36B9-90B4-45A2D72C7151}"/>
              </a:ext>
            </a:extLst>
          </p:cNvPr>
          <p:cNvSpPr/>
          <p:nvPr userDrawn="1"/>
        </p:nvSpPr>
        <p:spPr>
          <a:xfrm>
            <a:off x="-24000" y="-69547"/>
            <a:ext cx="12240000" cy="5541547"/>
          </a:xfrm>
          <a:prstGeom prst="rect">
            <a:avLst/>
          </a:prstGeom>
          <a:solidFill>
            <a:srgbClr val="161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9ACEB6-EAE6-8D37-1C7F-75765FE63D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214" t="-1527" r="38065" b="-1494"/>
          <a:stretch/>
        </p:blipFill>
        <p:spPr>
          <a:xfrm rot="16200000">
            <a:off x="6898215" y="538886"/>
            <a:ext cx="5549648" cy="43327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2D7920C-1A35-D625-8D30-989EDCC68F16}"/>
              </a:ext>
            </a:extLst>
          </p:cNvPr>
          <p:cNvSpPr/>
          <p:nvPr userDrawn="1"/>
        </p:nvSpPr>
        <p:spPr>
          <a:xfrm>
            <a:off x="838200" y="4084846"/>
            <a:ext cx="2199968" cy="584775"/>
          </a:xfrm>
          <a:prstGeom prst="rect">
            <a:avLst/>
          </a:prstGeom>
          <a:solidFill>
            <a:srgbClr val="55AE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7266560-71C4-1696-2436-85BCB0261B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5906587"/>
            <a:ext cx="2835442" cy="527920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1309FB6-9CFA-9784-9B30-ED952792F1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3" y="1590012"/>
            <a:ext cx="5732462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4E1A2BA-1F18-7C1A-D697-E8DFEDE08F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093" y="2515760"/>
            <a:ext cx="573246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Subheading style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77AB0870-24A1-9129-746F-B2BF9CD3B3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5220" y="4192567"/>
            <a:ext cx="1985928" cy="3693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00/00/0000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A7884F-6275-1A9A-6912-D0DDAFF12D1E}"/>
              </a:ext>
            </a:extLst>
          </p:cNvPr>
          <p:cNvSpPr txBox="1"/>
          <p:nvPr userDrawn="1"/>
        </p:nvSpPr>
        <p:spPr>
          <a:xfrm>
            <a:off x="750319" y="5618212"/>
            <a:ext cx="11878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0" dirty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Supported by</a:t>
            </a:r>
          </a:p>
        </p:txBody>
      </p:sp>
    </p:spTree>
    <p:extLst>
      <p:ext uri="{BB962C8B-B14F-4D97-AF65-F5344CB8AC3E}">
        <p14:creationId xmlns:p14="http://schemas.microsoft.com/office/powerpoint/2010/main" val="239983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15AEA-796E-DC0C-CBDD-6A2548541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15CDAF9F-94F2-2807-7B93-A2CA44C197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732440"/>
            <a:ext cx="105155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F3EC93-4624-5A89-12BD-9393E091A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507" y="-17585"/>
            <a:ext cx="12391292" cy="309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53C36C-93F5-04E4-EC70-6D5B85167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05507" y="6568726"/>
            <a:ext cx="12391292" cy="3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4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3DA9E2-2D8F-951D-57B6-0C9D6BD2C1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507" y="-17585"/>
            <a:ext cx="12391292" cy="3097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9F1A2-28D3-5AD1-1CC7-353A94B3FF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05507" y="6568726"/>
            <a:ext cx="12391292" cy="309782"/>
          </a:xfrm>
          <a:prstGeom prst="rect">
            <a:avLst/>
          </a:prstGeom>
        </p:spPr>
      </p:pic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28DA0944-8096-5DD1-716F-02961214D0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732440"/>
            <a:ext cx="105155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D51F32-5824-A80D-E1E6-E7DA1598C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88DA7EF-9527-A93E-7CAF-C9EA8959003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83923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192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F9791A-2568-F0F9-6D60-F7264110D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0"/>
          <a:stretch/>
        </p:blipFill>
        <p:spPr>
          <a:xfrm>
            <a:off x="-99609" y="-82062"/>
            <a:ext cx="12315055" cy="70221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32D3D1-88B4-A67E-7BD5-B654EE5C6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794"/>
          <a:stretch/>
        </p:blipFill>
        <p:spPr>
          <a:xfrm>
            <a:off x="-99610" y="-82062"/>
            <a:ext cx="12316561" cy="7022124"/>
          </a:xfrm>
          <a:prstGeom prst="rect">
            <a:avLst/>
          </a:prstGeom>
        </p:spPr>
      </p:pic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24593205-0838-A518-A4EC-DC49AAFE1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2" y="4391827"/>
            <a:ext cx="80109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SECTION HEADING STYLE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E0833B78-4234-9140-BF2E-2EE5AB6104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093" y="5223791"/>
            <a:ext cx="573246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Section subheading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7FE28D-BD26-B798-3394-77F5996358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5000"/>
          </a:blip>
          <a:srcRect l="31076" t="-1527" r="38065" b="-3589"/>
          <a:stretch/>
        </p:blipFill>
        <p:spPr>
          <a:xfrm rot="16200000">
            <a:off x="6253325" y="1183776"/>
            <a:ext cx="6927546" cy="44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4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03AA58-ED19-A191-8F15-FBD2BFE46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507" y="-17585"/>
            <a:ext cx="12391292" cy="3097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63E3F2-002A-E594-2AFD-FD3A34E61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05507" y="6568726"/>
            <a:ext cx="12391292" cy="309782"/>
          </a:xfrm>
          <a:prstGeom prst="rect">
            <a:avLst/>
          </a:prstGeom>
        </p:spPr>
      </p:pic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87B4DED6-D3E4-6D3D-8C26-D28D0AD07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732440"/>
            <a:ext cx="105155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D41AB22-3BC2-DDA5-9333-9075257E91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1594338"/>
            <a:ext cx="10515600" cy="46657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175613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75B8AA-BC29-87E0-AF94-E352F9D0A15B}"/>
              </a:ext>
            </a:extLst>
          </p:cNvPr>
          <p:cNvSpPr/>
          <p:nvPr userDrawn="1"/>
        </p:nvSpPr>
        <p:spPr>
          <a:xfrm>
            <a:off x="-24000" y="-57824"/>
            <a:ext cx="12240000" cy="6927547"/>
          </a:xfrm>
          <a:prstGeom prst="rect">
            <a:avLst/>
          </a:prstGeom>
          <a:solidFill>
            <a:srgbClr val="161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D9E1E7D6-CCF6-6B44-099F-F537324EBA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3" y="1590012"/>
            <a:ext cx="5732462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END SLIDE TITLE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F760B6C0-6CB6-D6A9-5B3D-712C7C40A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093" y="2515760"/>
            <a:ext cx="573246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Additional content or contacts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6824A3-A83D-968D-E3AB-F56B81E74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076" t="-1527" r="38065" b="-3589"/>
          <a:stretch/>
        </p:blipFill>
        <p:spPr>
          <a:xfrm rot="16200000">
            <a:off x="6253325" y="1183776"/>
            <a:ext cx="6927546" cy="44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7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profil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75B8AA-BC29-87E0-AF94-E352F9D0A15B}"/>
              </a:ext>
            </a:extLst>
          </p:cNvPr>
          <p:cNvSpPr/>
          <p:nvPr userDrawn="1"/>
        </p:nvSpPr>
        <p:spPr>
          <a:xfrm>
            <a:off x="-24000" y="-60408"/>
            <a:ext cx="12240000" cy="6927547"/>
          </a:xfrm>
          <a:prstGeom prst="rect">
            <a:avLst/>
          </a:prstGeom>
          <a:solidFill>
            <a:srgbClr val="161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D9E1E7D6-CCF6-6B44-099F-F537324EBA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3" y="638037"/>
            <a:ext cx="5732462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TRAINER PROFILES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F760B6C0-6CB6-D6A9-5B3D-712C7C40A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1639" y="2090645"/>
            <a:ext cx="4949076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6824A3-A83D-968D-E3AB-F56B81E74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076" t="-1527" r="38065" b="-3589"/>
          <a:stretch/>
        </p:blipFill>
        <p:spPr>
          <a:xfrm rot="16200000">
            <a:off x="6253325" y="1183776"/>
            <a:ext cx="6927546" cy="4420893"/>
          </a:xfrm>
          <a:prstGeom prst="rect">
            <a:avLst/>
          </a:prstGeom>
        </p:spPr>
      </p:pic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8309B033-68E5-6B01-7F94-8E682E7CB2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5092" y="3032436"/>
            <a:ext cx="6255623" cy="2585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Description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E679B7-1D5F-D645-687E-F8EC7040B4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5" y="1630117"/>
            <a:ext cx="1227929" cy="1200323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6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40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B279AA-CF1C-FBA7-FFA5-B40FE21E9C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47"/>
          <a:stretch/>
        </p:blipFill>
        <p:spPr>
          <a:xfrm>
            <a:off x="0" y="5633544"/>
            <a:ext cx="12192000" cy="12244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042D08-F0F2-2263-B519-B0A7195E03E1}"/>
              </a:ext>
            </a:extLst>
          </p:cNvPr>
          <p:cNvSpPr txBox="1"/>
          <p:nvPr/>
        </p:nvSpPr>
        <p:spPr>
          <a:xfrm>
            <a:off x="725214" y="1397876"/>
            <a:ext cx="60539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Cyrl-RS" sz="32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СТЕЧАЈНИ УПРАВНИК </a:t>
            </a:r>
            <a:endParaRPr lang="en-GB" sz="3200" b="1" i="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r-Cyrl-RS" sz="3200" b="1" dirty="0">
              <a:solidFill>
                <a:schemeClr val="bg1"/>
              </a:solidFill>
              <a:ea typeface="Verdana" panose="020B0604030504040204" pitchFamily="34" charset="0"/>
            </a:endParaRPr>
          </a:p>
          <a:p>
            <a:r>
              <a:rPr lang="sr-Cyrl-RS" sz="3200" b="1" dirty="0">
                <a:solidFill>
                  <a:schemeClr val="bg1"/>
                </a:solidFill>
                <a:ea typeface="Verdana" panose="020B0604030504040204" pitchFamily="34" charset="0"/>
              </a:rPr>
              <a:t>ПОЛОЖАЈ И ДУЖНОСТИ </a:t>
            </a:r>
            <a:endParaRPr lang="en-US" sz="3200" dirty="0">
              <a:solidFill>
                <a:schemeClr val="bg1"/>
              </a:solidFill>
            </a:endParaRPr>
          </a:p>
          <a:p>
            <a:pPr algn="l"/>
            <a:endParaRPr lang="en-GB" sz="3200" b="1" i="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68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25DCD-124C-A6EF-B668-56A6EC40C3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87840"/>
            <a:ext cx="10515599" cy="535531"/>
          </a:xfrm>
        </p:spPr>
        <p:txBody>
          <a:bodyPr/>
          <a:lstStyle/>
          <a:p>
            <a:r>
              <a:rPr lang="sr-Cyrl-RS" sz="3200" dirty="0">
                <a:latin typeface="+mn-lt"/>
              </a:rPr>
              <a:t>Основна начела којима се руководи стечајни управник</a:t>
            </a:r>
            <a:endParaRPr lang="sr-Latn-RS" sz="32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45808E-CCC9-F4DC-5717-F107982842F7}"/>
              </a:ext>
            </a:extLst>
          </p:cNvPr>
          <p:cNvSpPr txBox="1"/>
          <p:nvPr/>
        </p:nvSpPr>
        <p:spPr>
          <a:xfrm>
            <a:off x="491422" y="1648541"/>
            <a:ext cx="2527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 err="1">
                <a:effectLst/>
                <a:cs typeface="Times New Roman" panose="02020603050405020304" pitchFamily="18" charset="0"/>
              </a:rPr>
              <a:t>Начело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cs typeface="Times New Roman" panose="02020603050405020304" pitchFamily="18" charset="0"/>
              </a:rPr>
              <a:t>заштите</a:t>
            </a:r>
            <a:r>
              <a:rPr lang="en-US" sz="2400" b="1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cs typeface="Times New Roman" panose="02020603050405020304" pitchFamily="18" charset="0"/>
              </a:rPr>
              <a:t>стечајних</a:t>
            </a:r>
            <a:r>
              <a:rPr lang="en-US" sz="2400" b="1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cs typeface="Times New Roman" panose="02020603050405020304" pitchFamily="18" charset="0"/>
              </a:rPr>
              <a:t>поверилаца</a:t>
            </a:r>
            <a:endParaRPr lang="sr-Latn-RS" sz="2400" b="1" dirty="0"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E2D133-5738-B044-11FE-1D07814FFB95}"/>
              </a:ext>
            </a:extLst>
          </p:cNvPr>
          <p:cNvSpPr txBox="1"/>
          <p:nvPr/>
        </p:nvSpPr>
        <p:spPr>
          <a:xfrm>
            <a:off x="522298" y="3041029"/>
            <a:ext cx="2531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 err="1">
                <a:effectLst/>
                <a:cs typeface="Times New Roman" panose="02020603050405020304" pitchFamily="18" charset="0"/>
              </a:rPr>
              <a:t>Начело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cs typeface="Times New Roman" panose="02020603050405020304" pitchFamily="18" charset="0"/>
              </a:rPr>
              <a:t>једнаког</a:t>
            </a:r>
            <a:r>
              <a:rPr lang="en-US" sz="2400" b="1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cs typeface="Times New Roman" panose="02020603050405020304" pitchFamily="18" charset="0"/>
              </a:rPr>
              <a:t>третмана</a:t>
            </a:r>
            <a:r>
              <a:rPr lang="en-US" sz="2400" b="1" kern="0" dirty="0">
                <a:effectLst/>
                <a:cs typeface="Times New Roman" panose="02020603050405020304" pitchFamily="18" charset="0"/>
              </a:rPr>
              <a:t> и </a:t>
            </a:r>
            <a:r>
              <a:rPr lang="en-US" sz="2400" b="1" kern="0" dirty="0" err="1">
                <a:effectLst/>
                <a:cs typeface="Times New Roman" panose="02020603050405020304" pitchFamily="18" charset="0"/>
              </a:rPr>
              <a:t>равноправности</a:t>
            </a:r>
            <a:endParaRPr lang="sr-Latn-RS" sz="2400" b="1" dirty="0"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E41A02-6033-3A5F-AEE6-C73564F09F6F}"/>
              </a:ext>
            </a:extLst>
          </p:cNvPr>
          <p:cNvSpPr txBox="1"/>
          <p:nvPr/>
        </p:nvSpPr>
        <p:spPr>
          <a:xfrm>
            <a:off x="522298" y="4987514"/>
            <a:ext cx="2527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 err="1">
                <a:effectLst/>
                <a:cs typeface="Times New Roman" panose="02020603050405020304" pitchFamily="18" charset="0"/>
              </a:rPr>
              <a:t>Начело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cs typeface="Times New Roman" panose="02020603050405020304" pitchFamily="18" charset="0"/>
              </a:rPr>
              <a:t>економичности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endParaRPr lang="sr-Latn-RS" sz="2400" dirty="0"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65E57-7337-12E8-08B3-61C871C484A3}"/>
              </a:ext>
            </a:extLst>
          </p:cNvPr>
          <p:cNvSpPr txBox="1"/>
          <p:nvPr/>
        </p:nvSpPr>
        <p:spPr>
          <a:xfrm>
            <a:off x="3210128" y="1463876"/>
            <a:ext cx="8785351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kern="0" dirty="0" err="1">
                <a:effectLst/>
                <a:cs typeface="Times New Roman" panose="02020603050405020304" pitchFamily="18" charset="0"/>
              </a:rPr>
              <a:t>члан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3. -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Стечај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омогућава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колективно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сразмерно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намирење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стечајних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поверилаца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Заштита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огледа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томе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да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спречи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могућност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индивидуалног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намирења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и у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том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смислу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погодовање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једног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повериоца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односу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на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остале</a:t>
            </a:r>
            <a:endParaRPr lang="sr-Latn-RS" sz="2400" dirty="0"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9EB4F9-53E0-A4C3-F6D5-9F97055E9EAB}"/>
              </a:ext>
            </a:extLst>
          </p:cNvPr>
          <p:cNvSpPr txBox="1"/>
          <p:nvPr/>
        </p:nvSpPr>
        <p:spPr>
          <a:xfrm>
            <a:off x="3229670" y="3041029"/>
            <a:ext cx="8765809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kern="0" dirty="0" err="1">
                <a:effectLst/>
                <a:cs typeface="Times New Roman" panose="02020603050405020304" pitchFamily="18" charset="0"/>
              </a:rPr>
              <a:t>члан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4. - У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стечајном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поступку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свим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повериоцима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обезбеђује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једнак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третман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равноправан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положај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поверилаца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истог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исплатног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реда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односно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исте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класе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поступку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реорганизације</a:t>
            </a:r>
            <a:endParaRPr lang="en-US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396A5D-3F72-E687-2588-85E9EE86AE40}"/>
              </a:ext>
            </a:extLst>
          </p:cNvPr>
          <p:cNvSpPr txBox="1"/>
          <p:nvPr/>
        </p:nvSpPr>
        <p:spPr>
          <a:xfrm>
            <a:off x="3229670" y="4248851"/>
            <a:ext cx="8785348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kern="0" dirty="0" err="1">
                <a:effectLst/>
                <a:cs typeface="Times New Roman" panose="02020603050405020304" pitchFamily="18" charset="0"/>
              </a:rPr>
              <a:t>члан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5. -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Стечајни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поступак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спроводи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тако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да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омогући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остваривање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највеће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могуће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вредности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имовине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стечајног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дужника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највећег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могућег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степена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намирења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поверилаца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што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краћем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времену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са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што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мање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трошкова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).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Ово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уједно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главни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циљ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стечаја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ако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знамо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да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намирење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стечајном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поступку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колективно</a:t>
            </a:r>
            <a:endParaRPr lang="en-US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BA7B0C-B610-C91F-636A-61A4926EE629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3018817" y="2248706"/>
            <a:ext cx="1913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0892516-E240-7EEE-BA6D-6196A8D830DB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3053599" y="3641194"/>
            <a:ext cx="1760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601C6F3-11AB-8AEF-3C0A-16A25DFEBFA8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3049693" y="5403013"/>
            <a:ext cx="1799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FD12335-38B0-95AA-346A-E22E400DCF4C}"/>
              </a:ext>
            </a:extLst>
          </p:cNvPr>
          <p:cNvCxnSpPr>
            <a:cxnSpLocks/>
          </p:cNvCxnSpPr>
          <p:nvPr/>
        </p:nvCxnSpPr>
        <p:spPr>
          <a:xfrm>
            <a:off x="3053601" y="6795499"/>
            <a:ext cx="86929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969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42256C5-CC6B-D3C8-372F-444757BB2ED4}"/>
              </a:ext>
            </a:extLst>
          </p:cNvPr>
          <p:cNvSpPr txBox="1"/>
          <p:nvPr/>
        </p:nvSpPr>
        <p:spPr>
          <a:xfrm>
            <a:off x="516582" y="1347875"/>
            <a:ext cx="2619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 err="1">
                <a:effectLst/>
                <a:cs typeface="Times New Roman" panose="02020603050405020304" pitchFamily="18" charset="0"/>
              </a:rPr>
              <a:t>Начело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cs typeface="Times New Roman" panose="02020603050405020304" pitchFamily="18" charset="0"/>
              </a:rPr>
              <a:t>судског</a:t>
            </a:r>
            <a:r>
              <a:rPr lang="en-US" sz="2400" b="1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cs typeface="Times New Roman" panose="02020603050405020304" pitchFamily="18" charset="0"/>
              </a:rPr>
              <a:t>спровођења</a:t>
            </a:r>
            <a:r>
              <a:rPr lang="en-US" sz="2400" b="1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cs typeface="Times New Roman" panose="02020603050405020304" pitchFamily="18" charset="0"/>
              </a:rPr>
              <a:t>поступка</a:t>
            </a:r>
            <a:endParaRPr lang="sr-Latn-RS" sz="2400" b="1" dirty="0"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E392F3-643A-5F26-34D7-2D4A0326B2D6}"/>
              </a:ext>
            </a:extLst>
          </p:cNvPr>
          <p:cNvSpPr txBox="1"/>
          <p:nvPr/>
        </p:nvSpPr>
        <p:spPr>
          <a:xfrm>
            <a:off x="3313891" y="1532541"/>
            <a:ext cx="866410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kern="0" dirty="0" err="1">
                <a:effectLst/>
                <a:cs typeface="Times New Roman" panose="02020603050405020304" pitchFamily="18" charset="0"/>
              </a:rPr>
              <a:t>члан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6. -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По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отварању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стечајни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поступак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спроводи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суд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по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службеној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дужности</a:t>
            </a:r>
            <a:endParaRPr lang="en-US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FD12335-38B0-95AA-346A-E22E400DCF4C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>
            <a:off x="3135652" y="1948040"/>
            <a:ext cx="1782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B671C49-2F93-B166-FA08-94E78978CD89}"/>
              </a:ext>
            </a:extLst>
          </p:cNvPr>
          <p:cNvSpPr txBox="1">
            <a:spLocks/>
          </p:cNvSpPr>
          <p:nvPr/>
        </p:nvSpPr>
        <p:spPr>
          <a:xfrm>
            <a:off x="838199" y="787840"/>
            <a:ext cx="10515599" cy="5355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3200" dirty="0">
                <a:latin typeface="+mn-lt"/>
              </a:rPr>
              <a:t>Основна начела којима се руководи стечајни управник</a:t>
            </a:r>
            <a:endParaRPr lang="sr-Latn-RS" sz="3200" dirty="0"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289DC2-8569-C495-D60A-692EF765F756}"/>
              </a:ext>
            </a:extLst>
          </p:cNvPr>
          <p:cNvSpPr txBox="1"/>
          <p:nvPr/>
        </p:nvSpPr>
        <p:spPr>
          <a:xfrm>
            <a:off x="516582" y="2920943"/>
            <a:ext cx="2619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 err="1">
                <a:effectLst/>
                <a:cs typeface="Times New Roman" panose="02020603050405020304" pitchFamily="18" charset="0"/>
              </a:rPr>
              <a:t>Начело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cs typeface="Times New Roman" panose="02020603050405020304" pitchFamily="18" charset="0"/>
              </a:rPr>
              <a:t>императивности</a:t>
            </a:r>
            <a:r>
              <a:rPr lang="en-US" sz="2400" b="1" kern="0" dirty="0">
                <a:effectLst/>
                <a:cs typeface="Times New Roman" panose="02020603050405020304" pitchFamily="18" charset="0"/>
              </a:rPr>
              <a:t> и </a:t>
            </a:r>
            <a:r>
              <a:rPr lang="en-US" sz="2400" b="1" kern="0" dirty="0" err="1">
                <a:effectLst/>
                <a:cs typeface="Times New Roman" panose="02020603050405020304" pitchFamily="18" charset="0"/>
              </a:rPr>
              <a:t>преклузивности</a:t>
            </a:r>
            <a:r>
              <a:rPr lang="en-US" sz="2400" b="1" kern="0" dirty="0">
                <a:effectLst/>
                <a:cs typeface="Times New Roman" panose="02020603050405020304" pitchFamily="18" charset="0"/>
              </a:rPr>
              <a:t> </a:t>
            </a:r>
            <a:endParaRPr lang="sr-Latn-RS" sz="2400" b="1" dirty="0"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934F59-6303-B33E-A4DE-84432DF135B3}"/>
              </a:ext>
            </a:extLst>
          </p:cNvPr>
          <p:cNvSpPr txBox="1"/>
          <p:nvPr/>
        </p:nvSpPr>
        <p:spPr>
          <a:xfrm>
            <a:off x="520490" y="4863352"/>
            <a:ext cx="2615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 err="1">
                <a:effectLst/>
                <a:cs typeface="Times New Roman" panose="02020603050405020304" pitchFamily="18" charset="0"/>
              </a:rPr>
              <a:t>Начело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cs typeface="Times New Roman" panose="02020603050405020304" pitchFamily="18" charset="0"/>
              </a:rPr>
              <a:t>хитности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endParaRPr lang="sr-Latn-RS" sz="2400" dirty="0"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B09D9F-1EAA-C399-CFF7-FD9255BEA1C4}"/>
              </a:ext>
            </a:extLst>
          </p:cNvPr>
          <p:cNvSpPr txBox="1"/>
          <p:nvPr/>
        </p:nvSpPr>
        <p:spPr>
          <a:xfrm>
            <a:off x="3313890" y="2370352"/>
            <a:ext cx="8664100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kern="0" dirty="0" err="1">
                <a:effectLst/>
                <a:cs typeface="Times New Roman" panose="02020603050405020304" pitchFamily="18" charset="0"/>
              </a:rPr>
              <a:t>члан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7. -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Стечајни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поступак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спроводи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по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одредбама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овог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закона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ако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овим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законом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није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другачије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одређено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На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питања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која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нису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посебно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уређена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овим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законом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сходно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примењују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одговарајуће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одредбе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закона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којим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уређује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парнични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поступак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Прописани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рокови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су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преклузивни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ако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овим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законом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није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другачије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одређено</a:t>
            </a:r>
            <a:endParaRPr lang="en-US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C3B178-920C-0929-C134-E1244C3DB4CE}"/>
              </a:ext>
            </a:extLst>
          </p:cNvPr>
          <p:cNvSpPr txBox="1"/>
          <p:nvPr/>
        </p:nvSpPr>
        <p:spPr>
          <a:xfrm>
            <a:off x="3313891" y="4678676"/>
            <a:ext cx="8664097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kern="0" dirty="0" err="1">
                <a:effectLst/>
                <a:cs typeface="Times New Roman" panose="02020603050405020304" pitchFamily="18" charset="0"/>
              </a:rPr>
              <a:t>члан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8. -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Стечајни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поступак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хитан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. У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стечајном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поступку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није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дозвољен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застој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прекид</a:t>
            </a:r>
            <a:endParaRPr lang="en-US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17FB39F-4AE2-DB57-DF76-10CE595219DE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>
            <a:off x="3135653" y="3521108"/>
            <a:ext cx="178237" cy="3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9E3F1D-2D3C-2272-8E60-EFE72D25E006}"/>
              </a:ext>
            </a:extLst>
          </p:cNvPr>
          <p:cNvCxnSpPr>
            <a:cxnSpLocks/>
            <a:stCxn id="21" idx="3"/>
            <a:endCxn id="23" idx="1"/>
          </p:cNvCxnSpPr>
          <p:nvPr/>
        </p:nvCxnSpPr>
        <p:spPr>
          <a:xfrm flipV="1">
            <a:off x="3135653" y="5094175"/>
            <a:ext cx="178238" cy="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961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3C5F2A3-7E94-8525-20EC-ABA6BAB9EA0B}"/>
              </a:ext>
            </a:extLst>
          </p:cNvPr>
          <p:cNvSpPr txBox="1"/>
          <p:nvPr/>
        </p:nvSpPr>
        <p:spPr>
          <a:xfrm>
            <a:off x="611279" y="1753076"/>
            <a:ext cx="2611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 err="1">
                <a:effectLst/>
                <a:cs typeface="Times New Roman" panose="02020603050405020304" pitchFamily="18" charset="0"/>
              </a:rPr>
              <a:t>Начело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cs typeface="Times New Roman" panose="02020603050405020304" pitchFamily="18" charset="0"/>
              </a:rPr>
              <a:t>двостепености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endParaRPr lang="sr-Latn-RS" sz="2400" dirty="0"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8734AD-31CB-43C8-4A0D-071383387281}"/>
              </a:ext>
            </a:extLst>
          </p:cNvPr>
          <p:cNvSpPr txBox="1"/>
          <p:nvPr/>
        </p:nvSpPr>
        <p:spPr>
          <a:xfrm>
            <a:off x="638000" y="2953404"/>
            <a:ext cx="2585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 err="1">
                <a:effectLst/>
                <a:cs typeface="Times New Roman" panose="02020603050405020304" pitchFamily="18" charset="0"/>
              </a:rPr>
              <a:t>Начело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cs typeface="Times New Roman" panose="02020603050405020304" pitchFamily="18" charset="0"/>
              </a:rPr>
              <a:t>јавности</a:t>
            </a:r>
            <a:r>
              <a:rPr lang="en-US" sz="2400" b="1" kern="0" dirty="0">
                <a:effectLst/>
                <a:cs typeface="Times New Roman" panose="02020603050405020304" pitchFamily="18" charset="0"/>
              </a:rPr>
              <a:t> и </a:t>
            </a:r>
            <a:r>
              <a:rPr lang="en-US" sz="2400" b="1" kern="0" dirty="0" err="1">
                <a:effectLst/>
                <a:cs typeface="Times New Roman" panose="02020603050405020304" pitchFamily="18" charset="0"/>
              </a:rPr>
              <a:t>информисаности</a:t>
            </a:r>
            <a:r>
              <a:rPr lang="en-US" sz="2400" b="1" kern="0" dirty="0">
                <a:effectLst/>
                <a:cs typeface="Times New Roman" panose="02020603050405020304" pitchFamily="18" charset="0"/>
              </a:rPr>
              <a:t> </a:t>
            </a:r>
            <a:endParaRPr lang="sr-Latn-RS" sz="2400" b="1" dirty="0"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0C3484-1101-AB6B-3DDC-A99631F71766}"/>
              </a:ext>
            </a:extLst>
          </p:cNvPr>
          <p:cNvSpPr txBox="1"/>
          <p:nvPr/>
        </p:nvSpPr>
        <p:spPr>
          <a:xfrm>
            <a:off x="3404681" y="1753076"/>
            <a:ext cx="8519463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kern="0" dirty="0" err="1">
                <a:effectLst/>
                <a:cs typeface="Times New Roman" panose="02020603050405020304" pitchFamily="18" charset="0"/>
              </a:rPr>
              <a:t>члан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9. -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Стечајни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поступак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двостепен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осим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ако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овим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законом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искључен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правни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лек</a:t>
            </a:r>
            <a:endParaRPr lang="en-US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3524A3C-C440-54E7-612D-E0971A138535}"/>
              </a:ext>
            </a:extLst>
          </p:cNvPr>
          <p:cNvCxnSpPr>
            <a:cxnSpLocks/>
            <a:stCxn id="8" idx="3"/>
            <a:endCxn id="16" idx="1"/>
          </p:cNvCxnSpPr>
          <p:nvPr/>
        </p:nvCxnSpPr>
        <p:spPr>
          <a:xfrm>
            <a:off x="3223097" y="2168575"/>
            <a:ext cx="1815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194B358-71A4-4FBE-4FA9-980A22E349A8}"/>
              </a:ext>
            </a:extLst>
          </p:cNvPr>
          <p:cNvCxnSpPr>
            <a:cxnSpLocks/>
            <a:stCxn id="9" idx="3"/>
            <a:endCxn id="45" idx="1"/>
          </p:cNvCxnSpPr>
          <p:nvPr/>
        </p:nvCxnSpPr>
        <p:spPr>
          <a:xfrm>
            <a:off x="3223097" y="3368903"/>
            <a:ext cx="1815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90330E1-8C78-1B26-4B65-0D8DE07628CC}"/>
              </a:ext>
            </a:extLst>
          </p:cNvPr>
          <p:cNvSpPr txBox="1"/>
          <p:nvPr/>
        </p:nvSpPr>
        <p:spPr>
          <a:xfrm>
            <a:off x="3404681" y="2584073"/>
            <a:ext cx="8519461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kern="0" dirty="0" err="1">
                <a:effectLst/>
                <a:cs typeface="Times New Roman" panose="02020603050405020304" pitchFamily="18" charset="0"/>
              </a:rPr>
              <a:t>члан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10. -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Стечајни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поступак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јаван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сви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учесници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стечајном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поступку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имају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право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на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благовремени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увид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податке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везане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за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спровођење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поступка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осим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података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који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представљају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пословну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или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службену</a:t>
            </a:r>
            <a:r>
              <a:rPr lang="en-US" sz="2400" kern="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cs typeface="Times New Roman" panose="02020603050405020304" pitchFamily="18" charset="0"/>
              </a:rPr>
              <a:t>тајну</a:t>
            </a:r>
            <a:endParaRPr lang="en-US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94F3D69-7E14-BE68-9D2B-294F4158FC28}"/>
              </a:ext>
            </a:extLst>
          </p:cNvPr>
          <p:cNvSpPr txBox="1">
            <a:spLocks/>
          </p:cNvSpPr>
          <p:nvPr/>
        </p:nvSpPr>
        <p:spPr>
          <a:xfrm>
            <a:off x="838199" y="787840"/>
            <a:ext cx="10515599" cy="5355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3200" dirty="0">
                <a:latin typeface="+mn-lt"/>
              </a:rPr>
              <a:t>Основна начела којима се руководи стечајни управник</a:t>
            </a:r>
            <a:endParaRPr lang="sr-Latn-R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4511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83719-EA96-83CB-8222-CD153AB08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1521" y="933323"/>
            <a:ext cx="6891050" cy="4147802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sr-Cyrl-RS" sz="6000" b="1" dirty="0">
                <a:latin typeface="+mn-lt"/>
              </a:rPr>
              <a:t>ХВАЛА НА ПАЖЊИ</a:t>
            </a:r>
            <a:endParaRPr lang="en-US" sz="6000" b="1" dirty="0">
              <a:latin typeface="+mn-lt"/>
            </a:endParaRP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EDEEC-60C8-50C0-CB9A-B13417AB4B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104" y="787840"/>
            <a:ext cx="11484565" cy="535531"/>
          </a:xfrm>
        </p:spPr>
        <p:txBody>
          <a:bodyPr/>
          <a:lstStyle/>
          <a:p>
            <a:r>
              <a:rPr lang="sr-Cyrl-RS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Усклађеност са професионалним и етичким стандардима</a:t>
            </a:r>
            <a:endParaRPr lang="en-US" sz="32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1850E1-5027-248D-788D-7E48C08EF889}"/>
              </a:ext>
            </a:extLst>
          </p:cNvPr>
          <p:cNvSpPr txBox="1"/>
          <p:nvPr/>
        </p:nvSpPr>
        <p:spPr>
          <a:xfrm>
            <a:off x="433106" y="2714223"/>
            <a:ext cx="1980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Стечајни управник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6825FF-B00B-E62E-8804-FE08CE85900B}"/>
              </a:ext>
            </a:extLst>
          </p:cNvPr>
          <p:cNvSpPr txBox="1"/>
          <p:nvPr/>
        </p:nvSpPr>
        <p:spPr>
          <a:xfrm>
            <a:off x="3617573" y="2520666"/>
            <a:ext cx="841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Интегритет</a:t>
            </a:r>
            <a:r>
              <a:rPr lang="sr-Cyrl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- директан и поштен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996A73-7D97-CE22-2F09-8209CF422676}"/>
              </a:ext>
            </a:extLst>
          </p:cNvPr>
          <p:cNvSpPr txBox="1"/>
          <p:nvPr/>
        </p:nvSpPr>
        <p:spPr>
          <a:xfrm>
            <a:off x="3617572" y="3090651"/>
            <a:ext cx="8300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Објективност -</a:t>
            </a:r>
            <a:r>
              <a:rPr lang="sr-Cyrl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не дозвољава пристрасност, сукоб интереса или непримерен утицај трећих лица 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50940A-734C-C7D9-1D1E-CA308A106F5B}"/>
              </a:ext>
            </a:extLst>
          </p:cNvPr>
          <p:cNvSpPr txBox="1"/>
          <p:nvPr/>
        </p:nvSpPr>
        <p:spPr>
          <a:xfrm>
            <a:off x="3617573" y="4029968"/>
            <a:ext cx="8300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Поверљивост - </a:t>
            </a:r>
            <a:r>
              <a:rPr lang="sr-Cyrl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избегава злоупотребу поверљивих информација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E4C05E-019A-738A-FFE5-C4F898D66AE4}"/>
              </a:ext>
            </a:extLst>
          </p:cNvPr>
          <p:cNvSpPr txBox="1"/>
          <p:nvPr/>
        </p:nvSpPr>
        <p:spPr>
          <a:xfrm>
            <a:off x="3617572" y="4969285"/>
            <a:ext cx="8300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Професионална компетенција -</a:t>
            </a:r>
            <a:r>
              <a:rPr lang="sr-Cyrl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има довољно знања о прописима о стечају, заједно са разумевањем финансијских и комерцијалних питања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921CEAB-BECB-8A06-A0EA-01150C585A82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2414102" y="2751499"/>
            <a:ext cx="1203471" cy="378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B2A0C90-6DCC-124F-394E-756DC26874E7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>
            <a:off x="2414102" y="3129722"/>
            <a:ext cx="1203470" cy="376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3E4BEFD-DEE0-B608-E555-02E8F6511590}"/>
              </a:ext>
            </a:extLst>
          </p:cNvPr>
          <p:cNvCxnSpPr>
            <a:cxnSpLocks/>
            <a:stCxn id="20" idx="3"/>
            <a:endCxn id="23" idx="1"/>
          </p:cNvCxnSpPr>
          <p:nvPr/>
        </p:nvCxnSpPr>
        <p:spPr>
          <a:xfrm>
            <a:off x="2414102" y="3129722"/>
            <a:ext cx="1203471" cy="1315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54EC00B-3531-C79B-BD69-87459D2CD27F}"/>
              </a:ext>
            </a:extLst>
          </p:cNvPr>
          <p:cNvCxnSpPr>
            <a:cxnSpLocks/>
            <a:stCxn id="20" idx="3"/>
            <a:endCxn id="24" idx="1"/>
          </p:cNvCxnSpPr>
          <p:nvPr/>
        </p:nvCxnSpPr>
        <p:spPr>
          <a:xfrm>
            <a:off x="2414102" y="3129722"/>
            <a:ext cx="1203470" cy="2439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BFE5449-9FB7-777E-6B95-DBBE246601C0}"/>
              </a:ext>
            </a:extLst>
          </p:cNvPr>
          <p:cNvSpPr txBox="1"/>
          <p:nvPr/>
        </p:nvSpPr>
        <p:spPr>
          <a:xfrm>
            <a:off x="433105" y="3637554"/>
            <a:ext cx="234560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Осигуран од професионалне одговорности </a:t>
            </a:r>
            <a:r>
              <a:rPr lang="sr-Cyrl-R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са осигураном сумом у износу од најмање 30.000 евра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361A4E5-0687-6873-A8D4-2950F5302BA6}"/>
              </a:ext>
            </a:extLst>
          </p:cNvPr>
          <p:cNvSpPr txBox="1"/>
          <p:nvPr/>
        </p:nvSpPr>
        <p:spPr>
          <a:xfrm>
            <a:off x="3617573" y="1682573"/>
            <a:ext cx="6934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r-Cyrl-R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Морални принципи и етичко понашање укључују:</a:t>
            </a:r>
            <a:endParaRPr lang="sr-Latn-RS" sz="2400" b="1" i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31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88E8D-E99B-66C3-AB56-B56C35B6A1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87840"/>
            <a:ext cx="10515599" cy="535531"/>
          </a:xfrm>
        </p:spPr>
        <p:txBody>
          <a:bodyPr/>
          <a:lstStyle/>
          <a:p>
            <a:r>
              <a:rPr lang="sr-Cyrl-RS" sz="3200" dirty="0">
                <a:latin typeface="+mn-lt"/>
              </a:rPr>
              <a:t>Сукоб интереса, утицај и капацитет канцеларије</a:t>
            </a:r>
            <a:endParaRPr lang="sr-Latn-RS" sz="32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6C46E8-154D-04D2-34C3-985BE9EA1B48}"/>
              </a:ext>
            </a:extLst>
          </p:cNvPr>
          <p:cNvSpPr txBox="1"/>
          <p:nvPr/>
        </p:nvSpPr>
        <p:spPr>
          <a:xfrm>
            <a:off x="838202" y="1847859"/>
            <a:ext cx="4230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ea typeface="Verdana" panose="020B0604030504040204" pitchFamily="34" charset="0"/>
                <a:cs typeface="Times New Roman" panose="02020603050405020304" pitchFamily="18" charset="0"/>
              </a:rPr>
              <a:t>Искључити могућност сукоба интереса</a:t>
            </a:r>
            <a:endParaRPr lang="sr-Latn-RS" sz="2400" dirty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89310-DF6A-FAAF-9023-0B65E2618773}"/>
              </a:ext>
            </a:extLst>
          </p:cNvPr>
          <p:cNvSpPr txBox="1"/>
          <p:nvPr/>
        </p:nvSpPr>
        <p:spPr>
          <a:xfrm>
            <a:off x="838199" y="3051722"/>
            <a:ext cx="4230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ea typeface="Verdana" panose="020B0604030504040204" pitchFamily="34" charset="0"/>
                <a:cs typeface="Times New Roman" panose="02020603050405020304" pitchFamily="18" charset="0"/>
              </a:rPr>
              <a:t>испитати могућност и да ли постоји назнака да се преко ангажованог особља може остварити утицај</a:t>
            </a:r>
            <a:endParaRPr lang="sr-Latn-RS" sz="2400" dirty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784E6C-8A7A-9303-8DCC-6A38EC15A1EB}"/>
              </a:ext>
            </a:extLst>
          </p:cNvPr>
          <p:cNvSpPr txBox="1"/>
          <p:nvPr/>
        </p:nvSpPr>
        <p:spPr>
          <a:xfrm>
            <a:off x="838201" y="4855749"/>
            <a:ext cx="4230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kern="0" dirty="0">
                <a:effectLst/>
                <a:ea typeface="Verdana" panose="020B0604030504040204" pitchFamily="34" charset="0"/>
              </a:rPr>
              <a:t>да ли канцеларија стечајног управника има капацитет да ефикасно управља предметом</a:t>
            </a:r>
            <a:endParaRPr lang="sr-Latn-RS" sz="2400" dirty="0"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49E4EC-4D69-C0CD-BC82-A01E074817D4}"/>
              </a:ext>
            </a:extLst>
          </p:cNvPr>
          <p:cNvSpPr txBox="1"/>
          <p:nvPr/>
        </p:nvSpPr>
        <p:spPr>
          <a:xfrm>
            <a:off x="5655076" y="1666711"/>
            <a:ext cx="5698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kern="0" dirty="0">
                <a:effectLst/>
                <a:ea typeface="Verdana" panose="020B0604030504040204" pitchFamily="34" charset="0"/>
              </a:rPr>
              <a:t>испитати </a:t>
            </a:r>
            <a:r>
              <a:rPr lang="en-GB" sz="2400" kern="0" dirty="0" err="1">
                <a:effectLst/>
                <a:ea typeface="Verdana" panose="020B0604030504040204" pitchFamily="34" charset="0"/>
              </a:rPr>
              <a:t>претходне</a:t>
            </a:r>
            <a:r>
              <a:rPr lang="en-GB" sz="2400" kern="0" dirty="0">
                <a:effectLst/>
                <a:ea typeface="Verdana" panose="020B0604030504040204" pitchFamily="34" charset="0"/>
              </a:rPr>
              <a:t> </a:t>
            </a:r>
            <a:r>
              <a:rPr lang="en-GB" sz="2400" kern="0" dirty="0" err="1">
                <a:effectLst/>
                <a:ea typeface="Verdana" panose="020B0604030504040204" pitchFamily="34" charset="0"/>
              </a:rPr>
              <a:t>везе</a:t>
            </a:r>
            <a:r>
              <a:rPr lang="en-GB" sz="2400" kern="0" dirty="0">
                <a:effectLst/>
                <a:ea typeface="Verdana" panose="020B0604030504040204" pitchFamily="34" charset="0"/>
              </a:rPr>
              <a:t> </a:t>
            </a:r>
            <a:r>
              <a:rPr lang="en-GB" sz="2400" kern="0" dirty="0" err="1">
                <a:effectLst/>
                <a:ea typeface="Verdana" panose="020B0604030504040204" pitchFamily="34" charset="0"/>
              </a:rPr>
              <a:t>са</a:t>
            </a:r>
            <a:r>
              <a:rPr lang="en-GB" sz="2400" kern="0" dirty="0">
                <a:effectLst/>
                <a:ea typeface="Verdana" panose="020B0604030504040204" pitchFamily="34" charset="0"/>
              </a:rPr>
              <a:t> </a:t>
            </a:r>
            <a:r>
              <a:rPr lang="sr-Cyrl-RS" sz="2400" kern="0" dirty="0">
                <a:effectLst/>
                <a:ea typeface="Verdana" panose="020B0604030504040204" pitchFamily="34" charset="0"/>
              </a:rPr>
              <a:t>власницима, </a:t>
            </a:r>
            <a:r>
              <a:rPr lang="en-GB" sz="2400" kern="0" dirty="0" err="1">
                <a:effectLst/>
                <a:ea typeface="Verdana" panose="020B0604030504040204" pitchFamily="34" charset="0"/>
              </a:rPr>
              <a:t>акционарима</a:t>
            </a:r>
            <a:r>
              <a:rPr lang="en-GB" sz="2400" kern="0" dirty="0">
                <a:effectLst/>
                <a:ea typeface="Verdana" panose="020B0604030504040204" pitchFamily="34" charset="0"/>
              </a:rPr>
              <a:t>, </a:t>
            </a:r>
            <a:r>
              <a:rPr lang="en-GB" sz="2400" kern="0" dirty="0" err="1">
                <a:effectLst/>
                <a:ea typeface="Verdana" panose="020B0604030504040204" pitchFamily="34" charset="0"/>
              </a:rPr>
              <a:t>директорима</a:t>
            </a:r>
            <a:r>
              <a:rPr lang="en-GB" sz="2400" kern="0" dirty="0">
                <a:effectLst/>
                <a:ea typeface="Verdana" panose="020B0604030504040204" pitchFamily="34" charset="0"/>
              </a:rPr>
              <a:t> и </a:t>
            </a:r>
            <a:r>
              <a:rPr lang="en-GB" sz="2400" kern="0" dirty="0" err="1">
                <a:effectLst/>
                <a:ea typeface="Verdana" panose="020B0604030504040204" pitchFamily="34" charset="0"/>
              </a:rPr>
              <a:t>другим</a:t>
            </a:r>
            <a:r>
              <a:rPr lang="en-GB" sz="2400" kern="0" dirty="0">
                <a:effectLst/>
                <a:ea typeface="Verdana" panose="020B0604030504040204" pitchFamily="34" charset="0"/>
              </a:rPr>
              <a:t> </a:t>
            </a:r>
            <a:r>
              <a:rPr lang="en-GB" sz="2400" kern="0" dirty="0" err="1">
                <a:effectLst/>
                <a:ea typeface="Verdana" panose="020B0604030504040204" pitchFamily="34" charset="0"/>
              </a:rPr>
              <a:t>повезаним</a:t>
            </a:r>
            <a:r>
              <a:rPr lang="en-GB" sz="2400" kern="0" dirty="0">
                <a:effectLst/>
                <a:ea typeface="Verdana" panose="020B0604030504040204" pitchFamily="34" charset="0"/>
              </a:rPr>
              <a:t> </a:t>
            </a:r>
            <a:r>
              <a:rPr lang="en-GB" sz="2400" kern="0" dirty="0" err="1">
                <a:effectLst/>
                <a:ea typeface="Verdana" panose="020B0604030504040204" pitchFamily="34" charset="0"/>
              </a:rPr>
              <a:t>лицима</a:t>
            </a:r>
            <a:r>
              <a:rPr lang="en-GB" sz="2400" kern="0" dirty="0">
                <a:effectLst/>
                <a:ea typeface="Verdana" panose="020B0604030504040204" pitchFamily="34" charset="0"/>
              </a:rPr>
              <a:t> </a:t>
            </a:r>
            <a:r>
              <a:rPr lang="sr-Cyrl-RS" sz="2400" kern="0" dirty="0">
                <a:effectLst/>
                <a:ea typeface="Verdana" panose="020B0604030504040204" pitchFamily="34" charset="0"/>
              </a:rPr>
              <a:t>стечајног дужника</a:t>
            </a:r>
            <a:endParaRPr lang="sr-Latn-RS" sz="2400" dirty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D9EE70-E93D-A2E9-BD6A-9BF14696C3DA}"/>
              </a:ext>
            </a:extLst>
          </p:cNvPr>
          <p:cNvSpPr txBox="1"/>
          <p:nvPr/>
        </p:nvSpPr>
        <p:spPr>
          <a:xfrm>
            <a:off x="5655076" y="5040416"/>
            <a:ext cx="5698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kern="0" dirty="0">
                <a:effectLst/>
                <a:ea typeface="Verdana" panose="020B0604030504040204" pitchFamily="34" charset="0"/>
              </a:rPr>
              <a:t>Потребан број лица и њихова стручност</a:t>
            </a:r>
          </a:p>
          <a:p>
            <a:r>
              <a:rPr lang="sr-Cyrl-RS" sz="2400" kern="0" dirty="0">
                <a:ea typeface="Verdana" panose="020B0604030504040204" pitchFamily="34" charset="0"/>
              </a:rPr>
              <a:t>Остали ресурси</a:t>
            </a:r>
            <a:endParaRPr lang="sr-Latn-RS" sz="2400" dirty="0">
              <a:ea typeface="Verdana" panose="020B060403050404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D6426E-C43E-B2BD-C3B5-5728BABB85CC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>
            <a:off x="5069150" y="2263358"/>
            <a:ext cx="585926" cy="3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9CB6A0-8801-7F9B-10C1-A3ADB4381E22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5069150" y="5455914"/>
            <a:ext cx="58592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1BA4DCD-DD05-28B6-21FC-4C0120524695}"/>
              </a:ext>
            </a:extLst>
          </p:cNvPr>
          <p:cNvSpPr txBox="1"/>
          <p:nvPr/>
        </p:nvSpPr>
        <p:spPr>
          <a:xfrm>
            <a:off x="5655076" y="3051722"/>
            <a:ext cx="56987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kern="0" dirty="0">
                <a:effectLst/>
                <a:ea typeface="Verdana" panose="020B0604030504040204" pitchFamily="34" charset="0"/>
              </a:rPr>
              <a:t>испитати </a:t>
            </a:r>
            <a:r>
              <a:rPr lang="en-GB" sz="2400" kern="0" dirty="0" err="1">
                <a:effectLst/>
                <a:ea typeface="Verdana" panose="020B0604030504040204" pitchFamily="34" charset="0"/>
              </a:rPr>
              <a:t>претходне</a:t>
            </a:r>
            <a:r>
              <a:rPr lang="en-GB" sz="2400" kern="0" dirty="0">
                <a:effectLst/>
                <a:ea typeface="Verdana" panose="020B0604030504040204" pitchFamily="34" charset="0"/>
              </a:rPr>
              <a:t> </a:t>
            </a:r>
            <a:r>
              <a:rPr lang="en-GB" sz="2400" kern="0" dirty="0" err="1">
                <a:effectLst/>
                <a:ea typeface="Verdana" panose="020B0604030504040204" pitchFamily="34" charset="0"/>
              </a:rPr>
              <a:t>везе</a:t>
            </a:r>
            <a:r>
              <a:rPr lang="en-GB" sz="2400" kern="0" dirty="0">
                <a:effectLst/>
                <a:ea typeface="Verdana" panose="020B0604030504040204" pitchFamily="34" charset="0"/>
              </a:rPr>
              <a:t> </a:t>
            </a:r>
            <a:r>
              <a:rPr lang="sr-Cyrl-RS" sz="2400" kern="0" dirty="0">
                <a:effectLst/>
                <a:ea typeface="Verdana" panose="020B0604030504040204" pitchFamily="34" charset="0"/>
              </a:rPr>
              <a:t>ангажованог особља </a:t>
            </a:r>
            <a:r>
              <a:rPr lang="en-GB" sz="2400" kern="0" dirty="0" err="1">
                <a:effectLst/>
                <a:ea typeface="Verdana" panose="020B0604030504040204" pitchFamily="34" charset="0"/>
              </a:rPr>
              <a:t>са</a:t>
            </a:r>
            <a:r>
              <a:rPr lang="en-GB" sz="2400" kern="0" dirty="0">
                <a:effectLst/>
                <a:ea typeface="Verdana" panose="020B0604030504040204" pitchFamily="34" charset="0"/>
              </a:rPr>
              <a:t> </a:t>
            </a:r>
            <a:r>
              <a:rPr lang="sr-Cyrl-RS" sz="2400" kern="0" dirty="0">
                <a:effectLst/>
                <a:ea typeface="Verdana" panose="020B0604030504040204" pitchFamily="34" charset="0"/>
              </a:rPr>
              <a:t>власницима, </a:t>
            </a:r>
            <a:r>
              <a:rPr lang="en-GB" sz="2400" kern="0" dirty="0" err="1">
                <a:effectLst/>
                <a:ea typeface="Verdana" panose="020B0604030504040204" pitchFamily="34" charset="0"/>
              </a:rPr>
              <a:t>акционарима</a:t>
            </a:r>
            <a:r>
              <a:rPr lang="en-GB" sz="2400" kern="0" dirty="0">
                <a:effectLst/>
                <a:ea typeface="Verdana" panose="020B0604030504040204" pitchFamily="34" charset="0"/>
              </a:rPr>
              <a:t>, </a:t>
            </a:r>
            <a:r>
              <a:rPr lang="en-GB" sz="2400" kern="0" dirty="0" err="1">
                <a:effectLst/>
                <a:ea typeface="Verdana" panose="020B0604030504040204" pitchFamily="34" charset="0"/>
              </a:rPr>
              <a:t>директорима</a:t>
            </a:r>
            <a:r>
              <a:rPr lang="en-GB" sz="2400" kern="0" dirty="0">
                <a:effectLst/>
                <a:ea typeface="Verdana" panose="020B0604030504040204" pitchFamily="34" charset="0"/>
              </a:rPr>
              <a:t> и </a:t>
            </a:r>
            <a:r>
              <a:rPr lang="en-GB" sz="2400" kern="0" dirty="0" err="1">
                <a:effectLst/>
                <a:ea typeface="Verdana" panose="020B0604030504040204" pitchFamily="34" charset="0"/>
              </a:rPr>
              <a:t>другим</a:t>
            </a:r>
            <a:r>
              <a:rPr lang="en-GB" sz="2400" kern="0" dirty="0">
                <a:effectLst/>
                <a:ea typeface="Verdana" panose="020B0604030504040204" pitchFamily="34" charset="0"/>
              </a:rPr>
              <a:t> </a:t>
            </a:r>
            <a:r>
              <a:rPr lang="en-GB" sz="2400" kern="0" dirty="0" err="1">
                <a:effectLst/>
                <a:ea typeface="Verdana" panose="020B0604030504040204" pitchFamily="34" charset="0"/>
              </a:rPr>
              <a:t>повезаним</a:t>
            </a:r>
            <a:r>
              <a:rPr lang="en-GB" sz="2400" kern="0" dirty="0">
                <a:effectLst/>
                <a:ea typeface="Verdana" panose="020B0604030504040204" pitchFamily="34" charset="0"/>
              </a:rPr>
              <a:t> </a:t>
            </a:r>
            <a:r>
              <a:rPr lang="en-GB" sz="2400" kern="0" dirty="0" err="1">
                <a:effectLst/>
                <a:ea typeface="Verdana" panose="020B0604030504040204" pitchFamily="34" charset="0"/>
              </a:rPr>
              <a:t>лицима</a:t>
            </a:r>
            <a:r>
              <a:rPr lang="en-GB" sz="2400" kern="0" dirty="0">
                <a:effectLst/>
                <a:ea typeface="Verdana" panose="020B0604030504040204" pitchFamily="34" charset="0"/>
              </a:rPr>
              <a:t> </a:t>
            </a:r>
            <a:r>
              <a:rPr lang="sr-Cyrl-RS" sz="2400" kern="0" dirty="0">
                <a:effectLst/>
                <a:ea typeface="Verdana" panose="020B0604030504040204" pitchFamily="34" charset="0"/>
              </a:rPr>
              <a:t>стечајног дужника</a:t>
            </a:r>
            <a:endParaRPr lang="sr-Latn-RS" sz="2400" dirty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ED396B-3D0D-61B4-23CA-5048F843DB0D}"/>
              </a:ext>
            </a:extLst>
          </p:cNvPr>
          <p:cNvCxnSpPr>
            <a:cxnSpLocks/>
            <a:stCxn id="5" idx="3"/>
            <a:endCxn id="11" idx="1"/>
          </p:cNvCxnSpPr>
          <p:nvPr/>
        </p:nvCxnSpPr>
        <p:spPr>
          <a:xfrm>
            <a:off x="5069147" y="3836552"/>
            <a:ext cx="5859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336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8814E-7426-C46C-B5AD-14F829CF03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87840"/>
            <a:ext cx="10515599" cy="535531"/>
          </a:xfrm>
        </p:spPr>
        <p:txBody>
          <a:bodyPr/>
          <a:lstStyle/>
          <a:p>
            <a:r>
              <a:rPr lang="sr-Cyrl-RS" sz="3200" dirty="0">
                <a:latin typeface="+mn-lt"/>
              </a:rPr>
              <a:t>Одређивање правца поступка у складу са циљем стечаја</a:t>
            </a:r>
            <a:endParaRPr lang="sr-Latn-RS" sz="3200" dirty="0">
              <a:latin typeface="+mn-l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F025706-EEA3-1CF3-D6EC-222D39D2467C}"/>
              </a:ext>
            </a:extLst>
          </p:cNvPr>
          <p:cNvSpPr txBox="1">
            <a:spLocks/>
          </p:cNvSpPr>
          <p:nvPr/>
        </p:nvSpPr>
        <p:spPr>
          <a:xfrm>
            <a:off x="3486433" y="3240227"/>
            <a:ext cx="5089395" cy="2125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u="sng" dirty="0">
                <a:ea typeface="Calibri" panose="020F0502020204030204" pitchFamily="34" charset="0"/>
                <a:cs typeface="Times New Roman" panose="02020603050405020304" pitchFamily="18" charset="0"/>
              </a:rPr>
              <a:t>мишљење</a:t>
            </a:r>
            <a:r>
              <a:rPr lang="sr-Cyrl-RS" dirty="0">
                <a:ea typeface="Calibri" panose="020F0502020204030204" pitchFamily="34" charset="0"/>
                <a:cs typeface="Times New Roman" panose="02020603050405020304" pitchFamily="18" charset="0"/>
              </a:rPr>
              <a:t> о могућностима израде плана реорганизације и да ли је то повољније намирење у складу са </a:t>
            </a:r>
            <a:r>
              <a:rPr lang="sr-Cyrl-RS" u="sng" dirty="0"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ru-RU" u="sng" dirty="0">
                <a:cs typeface="Times New Roman" panose="02020603050405020304" pitchFamily="18" charset="0"/>
              </a:rPr>
              <a:t>иљем стечаја</a:t>
            </a:r>
            <a:r>
              <a:rPr lang="ru-RU" dirty="0">
                <a:cs typeface="Times New Roman" panose="02020603050405020304" pitchFamily="18" charset="0"/>
              </a:rPr>
              <a:t> (најповољније колективно намирење стечајних поверилаца остваривањем највеће могуће вредности стечајног дужника, односно његове имовине)</a:t>
            </a:r>
            <a:endParaRPr lang="sr-Latn-RS" dirty="0"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7F9DDD-F65E-5206-7AC7-AC5B11BDDB4E}"/>
              </a:ext>
            </a:extLst>
          </p:cNvPr>
          <p:cNvSpPr txBox="1"/>
          <p:nvPr/>
        </p:nvSpPr>
        <p:spPr>
          <a:xfrm>
            <a:off x="9064324" y="3422661"/>
            <a:ext cx="180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>
                <a:cs typeface="Times New Roman" panose="02020603050405020304" pitchFamily="18" charset="0"/>
              </a:rPr>
              <a:t>Банкротство</a:t>
            </a:r>
            <a:endParaRPr lang="sr-Latn-RS" sz="2400" dirty="0"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F766DB-CDDA-9A09-9CF3-39C4D9DF27CC}"/>
              </a:ext>
            </a:extLst>
          </p:cNvPr>
          <p:cNvSpPr txBox="1"/>
          <p:nvPr/>
        </p:nvSpPr>
        <p:spPr>
          <a:xfrm>
            <a:off x="9064324" y="4774824"/>
            <a:ext cx="2976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>
                <a:cs typeface="Times New Roman" panose="02020603050405020304" pitchFamily="18" charset="0"/>
              </a:rPr>
              <a:t>План реорганизације</a:t>
            </a:r>
            <a:endParaRPr lang="sr-Latn-RS" sz="2400" dirty="0"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975DDB0-B484-F9B3-9A19-D3FDD7DBA107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8575828" y="3653494"/>
            <a:ext cx="488496" cy="649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F42496-5FD3-0AC6-D443-151FF4D03070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8575828" y="4302929"/>
            <a:ext cx="488496" cy="702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D1F9FF4-6F06-0956-9B42-B3F7E65409F5}"/>
              </a:ext>
            </a:extLst>
          </p:cNvPr>
          <p:cNvSpPr txBox="1"/>
          <p:nvPr/>
        </p:nvSpPr>
        <p:spPr>
          <a:xfrm>
            <a:off x="813040" y="3148767"/>
            <a:ext cx="22778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cs typeface="Times New Roman" panose="02020603050405020304" pitchFamily="18" charset="0"/>
              </a:rPr>
              <a:t>Извештај о економско-финансијском положају стечајног дужника - ЕФИ</a:t>
            </a:r>
            <a:endParaRPr lang="sr-Latn-RS" sz="2400" dirty="0"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9A2E39F-455C-D040-7D88-9686DFDEF40F}"/>
              </a:ext>
            </a:extLst>
          </p:cNvPr>
          <p:cNvCxnSpPr>
            <a:cxnSpLocks/>
            <a:stCxn id="9" idx="3"/>
            <a:endCxn id="4" idx="1"/>
          </p:cNvCxnSpPr>
          <p:nvPr/>
        </p:nvCxnSpPr>
        <p:spPr>
          <a:xfrm>
            <a:off x="3090903" y="4302929"/>
            <a:ext cx="3955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B6C727F-07CA-76F0-D058-A9828C34F230}"/>
              </a:ext>
            </a:extLst>
          </p:cNvPr>
          <p:cNvSpPr txBox="1"/>
          <p:nvPr/>
        </p:nvSpPr>
        <p:spPr>
          <a:xfrm>
            <a:off x="813040" y="1963981"/>
            <a:ext cx="10434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effectLst/>
                <a:ea typeface="Calibri" panose="020F0502020204030204" pitchFamily="34" charset="0"/>
              </a:rPr>
              <a:t>најповољније колективно намирење</a:t>
            </a:r>
            <a:r>
              <a:rPr lang="sr-Latn-RS" sz="2400" dirty="0">
                <a:effectLst/>
                <a:ea typeface="Calibri" panose="020F0502020204030204" pitchFamily="34" charset="0"/>
              </a:rPr>
              <a:t> </a:t>
            </a:r>
            <a:r>
              <a:rPr lang="sr-Cyrl-RS" sz="2400" dirty="0">
                <a:effectLst/>
                <a:ea typeface="Calibri" panose="020F0502020204030204" pitchFamily="34" charset="0"/>
              </a:rPr>
              <a:t>стечајних поверилаца остваривањем највеће могуће вредности стечајног дужника, односно његове имовине.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C1BFBA-9C2B-438D-3475-148E2B1A6BF9}"/>
              </a:ext>
            </a:extLst>
          </p:cNvPr>
          <p:cNvSpPr txBox="1"/>
          <p:nvPr/>
        </p:nvSpPr>
        <p:spPr>
          <a:xfrm>
            <a:off x="5165287" y="1340769"/>
            <a:ext cx="1730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u="sng" dirty="0">
                <a:effectLst/>
                <a:ea typeface="Calibri" panose="020F0502020204030204" pitchFamily="34" charset="0"/>
              </a:rPr>
              <a:t>циљ стечаја</a:t>
            </a:r>
            <a:endParaRPr lang="en-US" sz="2400" u="sng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9F774F4-9014-6517-D5B8-D01AA1B0B546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>
            <a:off x="6030524" y="1802434"/>
            <a:ext cx="0" cy="161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9B54F8-4137-F009-27C3-62E360751CB0}"/>
              </a:ext>
            </a:extLst>
          </p:cNvPr>
          <p:cNvCxnSpPr>
            <a:cxnSpLocks/>
            <a:stCxn id="11" idx="2"/>
            <a:endCxn id="4" idx="0"/>
          </p:cNvCxnSpPr>
          <p:nvPr/>
        </p:nvCxnSpPr>
        <p:spPr>
          <a:xfrm>
            <a:off x="6030524" y="2794978"/>
            <a:ext cx="607" cy="445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148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4FC3B-626A-B22A-B232-DB0B288E01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87840"/>
            <a:ext cx="10515599" cy="535531"/>
          </a:xfrm>
        </p:spPr>
        <p:txBody>
          <a:bodyPr/>
          <a:lstStyle/>
          <a:p>
            <a:r>
              <a:rPr lang="sr-Cyrl-RS" sz="3200" dirty="0">
                <a:latin typeface="+mn-lt"/>
              </a:rPr>
              <a:t>Права и обавезе стечајног управника</a:t>
            </a:r>
            <a:endParaRPr lang="sr-Latn-RS" sz="32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DF6F62-ED8E-941F-D493-9CA33887C454}"/>
              </a:ext>
            </a:extLst>
          </p:cNvPr>
          <p:cNvSpPr txBox="1"/>
          <p:nvPr/>
        </p:nvSpPr>
        <p:spPr>
          <a:xfrm>
            <a:off x="838199" y="4101873"/>
            <a:ext cx="2615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>
                <a:cs typeface="Times New Roman" panose="02020603050405020304" pitchFamily="18" charset="0"/>
              </a:rPr>
              <a:t>Стечајни управник</a:t>
            </a:r>
            <a:endParaRPr lang="sr-Latn-RS" sz="2400" dirty="0"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209CD8-086D-2381-CC17-9E62BC91EDEC}"/>
              </a:ext>
            </a:extLst>
          </p:cNvPr>
          <p:cNvSpPr txBox="1"/>
          <p:nvPr/>
        </p:nvSpPr>
        <p:spPr>
          <a:xfrm>
            <a:off x="4607511" y="2697311"/>
            <a:ext cx="667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cs typeface="Times New Roman" panose="02020603050405020304" pitchFamily="18" charset="0"/>
              </a:rPr>
              <a:t>Води послове и заступа стечајног дужника</a:t>
            </a:r>
            <a:endParaRPr lang="sr-Latn-RS" sz="2400" dirty="0"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50F22D-20E5-5C47-59D0-6472304CED12}"/>
              </a:ext>
            </a:extLst>
          </p:cNvPr>
          <p:cNvSpPr txBox="1"/>
          <p:nvPr/>
        </p:nvSpPr>
        <p:spPr>
          <a:xfrm>
            <a:off x="740544" y="1358483"/>
            <a:ext cx="10613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cs typeface="Times New Roman" panose="02020603050405020304" pitchFamily="18" charset="0"/>
              </a:rPr>
              <a:t>Сва управљачка и заступничка права директора, заступника и пуномоћника, као и органа управљања и надзорних органа стечајног дужника, престају са даном отварања поступка стечаја и прелазе на стечајног управника</a:t>
            </a:r>
            <a:endParaRPr lang="sr-Latn-RS" sz="2400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DD3036-6F02-DDBA-0359-51226D746AAA}"/>
              </a:ext>
            </a:extLst>
          </p:cNvPr>
          <p:cNvSpPr txBox="1"/>
          <p:nvPr/>
        </p:nvSpPr>
        <p:spPr>
          <a:xfrm>
            <a:off x="4607510" y="5499517"/>
            <a:ext cx="7173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Самостално доноси читав низ одлука које се односе на оперативно функционисање стечајног дужника</a:t>
            </a:r>
            <a:endParaRPr lang="sr-Latn-RS" sz="2400" dirty="0"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3F8AE6-DA20-F3A6-9524-CD59D357252D}"/>
              </a:ext>
            </a:extLst>
          </p:cNvPr>
          <p:cNvSpPr txBox="1"/>
          <p:nvPr/>
        </p:nvSpPr>
        <p:spPr>
          <a:xfrm>
            <a:off x="4607510" y="3547876"/>
            <a:ext cx="7173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ea typeface="Calibri" panose="020F0502020204030204" pitchFamily="34" charset="0"/>
              </a:rPr>
              <a:t>O</a:t>
            </a:r>
            <a:r>
              <a:rPr lang="sr-Cyrl-RS" sz="2400" dirty="0">
                <a:effectLst/>
                <a:ea typeface="Calibri" panose="020F0502020204030204" pitchFamily="34" charset="0"/>
              </a:rPr>
              <a:t>бавља своје послове самостално и</a:t>
            </a:r>
            <a:r>
              <a:rPr lang="sr-Latn-RS" sz="2400" dirty="0">
                <a:effectLst/>
                <a:ea typeface="Calibri" panose="020F0502020204030204" pitchFamily="34" charset="0"/>
              </a:rPr>
              <a:t> </a:t>
            </a:r>
            <a:r>
              <a:rPr lang="sr-Cyrl-RS" sz="2400" dirty="0">
                <a:effectLst/>
                <a:ea typeface="Calibri" panose="020F0502020204030204" pitchFamily="34" charset="0"/>
              </a:rPr>
              <a:t>с пажњом доброг стручњака, у складу са овим законом,</a:t>
            </a:r>
            <a:r>
              <a:rPr lang="sr-Latn-RS" sz="2400" dirty="0">
                <a:effectLst/>
                <a:ea typeface="Calibri" panose="020F0502020204030204" pitchFamily="34" charset="0"/>
              </a:rPr>
              <a:t> </a:t>
            </a:r>
            <a:r>
              <a:rPr lang="sr-Cyrl-RS" sz="2400" dirty="0">
                <a:effectLst/>
                <a:ea typeface="Calibri" panose="020F0502020204030204" pitchFamily="34" charset="0"/>
              </a:rPr>
              <a:t>националним стандардима за управљање стечајном масом</a:t>
            </a:r>
            <a:r>
              <a:rPr lang="sr-Latn-RS" sz="2400" dirty="0">
                <a:effectLst/>
                <a:ea typeface="Calibri" panose="020F0502020204030204" pitchFamily="34" charset="0"/>
              </a:rPr>
              <a:t> </a:t>
            </a:r>
            <a:r>
              <a:rPr lang="sr-Cyrl-RS" sz="2400" dirty="0">
                <a:effectLst/>
                <a:ea typeface="Calibri" panose="020F0502020204030204" pitchFamily="34" charset="0"/>
              </a:rPr>
              <a:t>и кодексом етике</a:t>
            </a:r>
            <a:endParaRPr lang="sr-Latn-RS" sz="24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5CBB331-E213-45A0-79C7-A877AAAD8F1F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3453530" y="2928144"/>
            <a:ext cx="1153981" cy="1404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BC36795-B997-CF07-CBF0-A3C046FD567D}"/>
              </a:ext>
            </a:extLst>
          </p:cNvPr>
          <p:cNvCxnSpPr>
            <a:cxnSpLocks/>
            <a:stCxn id="4" idx="3"/>
            <a:endCxn id="9" idx="1"/>
          </p:cNvCxnSpPr>
          <p:nvPr/>
        </p:nvCxnSpPr>
        <p:spPr>
          <a:xfrm>
            <a:off x="3453530" y="4332706"/>
            <a:ext cx="11539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095991-85F7-1847-4181-1F97F83D55B1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>
            <a:off x="3453530" y="4332706"/>
            <a:ext cx="1153980" cy="1582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71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6E1AA-E4AB-8925-B036-28E9B08846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87840"/>
            <a:ext cx="10515599" cy="535531"/>
          </a:xfrm>
        </p:spPr>
        <p:txBody>
          <a:bodyPr/>
          <a:lstStyle/>
          <a:p>
            <a:r>
              <a:rPr lang="sr-Cyrl-RS" sz="3200" dirty="0">
                <a:latin typeface="+mn-lt"/>
              </a:rPr>
              <a:t>Права и обавезе стечајног управника</a:t>
            </a:r>
            <a:endParaRPr lang="sr-Latn-RS" sz="32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6EC597-FCE1-DC9C-F7BC-445A15138618}"/>
              </a:ext>
            </a:extLst>
          </p:cNvPr>
          <p:cNvSpPr txBox="1"/>
          <p:nvPr/>
        </p:nvSpPr>
        <p:spPr>
          <a:xfrm>
            <a:off x="838199" y="3434799"/>
            <a:ext cx="2615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>
                <a:cs typeface="Times New Roman" panose="02020603050405020304" pitchFamily="18" charset="0"/>
              </a:rPr>
              <a:t>Стечајни управник</a:t>
            </a:r>
            <a:endParaRPr lang="sr-Latn-RS" sz="2400" dirty="0"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DFA703-593F-2D12-CA40-DB1D625D6A8F}"/>
              </a:ext>
            </a:extLst>
          </p:cNvPr>
          <p:cNvSpPr txBox="1"/>
          <p:nvPr/>
        </p:nvSpPr>
        <p:spPr>
          <a:xfrm>
            <a:off x="4771540" y="1668406"/>
            <a:ext cx="6680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Предлаже одбору поверилаца и/или стечајном судији предузимање оних радњи, о којима одлучују ови органи поступка стечаја</a:t>
            </a:r>
            <a:endParaRPr lang="sr-Latn-RS" sz="2400" dirty="0"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AE9B5E-1ED1-E301-FAAD-9DB24E6FF3F0}"/>
              </a:ext>
            </a:extLst>
          </p:cNvPr>
          <p:cNvSpPr txBox="1"/>
          <p:nvPr/>
        </p:nvSpPr>
        <p:spPr>
          <a:xfrm>
            <a:off x="4771541" y="4462528"/>
            <a:ext cx="66806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effectLst/>
                <a:ea typeface="Calibri" panose="020F0502020204030204" pitchFamily="34" charset="0"/>
              </a:rPr>
              <a:t>За штету коју учине стручна лица која је ангажовао стечајни управник, стечајни управник одговара ако је штета настала услед пропуштања стечајног управника да изврши надзор над њиховим радом</a:t>
            </a:r>
            <a:endParaRPr lang="sr-Latn-RS" sz="24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87402F4-E182-CCD5-FAC9-861DC3BB779D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 flipV="1">
            <a:off x="3453530" y="2268571"/>
            <a:ext cx="1318010" cy="1397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77ADF96-A0B2-7D1E-FB08-6ACD3DCDE387}"/>
              </a:ext>
            </a:extLst>
          </p:cNvPr>
          <p:cNvCxnSpPr>
            <a:cxnSpLocks/>
            <a:stCxn id="4" idx="3"/>
            <a:endCxn id="17" idx="1"/>
          </p:cNvCxnSpPr>
          <p:nvPr/>
        </p:nvCxnSpPr>
        <p:spPr>
          <a:xfrm>
            <a:off x="3453530" y="3665632"/>
            <a:ext cx="13180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4F09F92-000F-C5B5-FFD4-77BF111E9466}"/>
              </a:ext>
            </a:extLst>
          </p:cNvPr>
          <p:cNvCxnSpPr>
            <a:cxnSpLocks/>
            <a:stCxn id="4" idx="3"/>
            <a:endCxn id="10" idx="1"/>
          </p:cNvCxnSpPr>
          <p:nvPr/>
        </p:nvCxnSpPr>
        <p:spPr>
          <a:xfrm>
            <a:off x="3453530" y="3665632"/>
            <a:ext cx="1318011" cy="1766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2E0172E-9F76-BCDD-13B0-3B4557FBAF24}"/>
              </a:ext>
            </a:extLst>
          </p:cNvPr>
          <p:cNvSpPr txBox="1"/>
          <p:nvPr/>
        </p:nvSpPr>
        <p:spPr>
          <a:xfrm>
            <a:off x="4771540" y="3250133"/>
            <a:ext cx="6680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ea typeface="Calibri" panose="020F0502020204030204" pitchFamily="34" charset="0"/>
              </a:rPr>
              <a:t>Л</a:t>
            </a:r>
            <a:r>
              <a:rPr lang="sr-Cyrl-RS" sz="2400" dirty="0">
                <a:effectLst/>
                <a:ea typeface="Calibri" panose="020F0502020204030204" pitchFamily="34" charset="0"/>
              </a:rPr>
              <a:t>ичном имовином одговара за штету учесницима у поступку 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3052595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3A9E66-6CF3-6552-EB2A-23EAD0EE3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У складу са чланом 27 Закона о стечају, стечајни управник је нарочито дужан да:</a:t>
            </a:r>
            <a:endParaRPr lang="sr-Latn-RS" sz="2400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1) предузме све неопходне мере за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+mn-lt"/>
              </a:rPr>
              <a:t>заштиту имовине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 стечајног дужника, ...;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2) у року од 30 дана од дана именовања састави план тока стечајног поступка са предрачуном трошкова и временским планом;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3) започне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+mn-lt"/>
              </a:rPr>
              <a:t>пописивање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 имовине стечајног дужника у року од десет дана</a:t>
            </a:r>
            <a:r>
              <a:rPr lang="sr-Latn-RS" sz="2400" b="0" i="0" dirty="0">
                <a:solidFill>
                  <a:srgbClr val="000000"/>
                </a:solidFill>
                <a:effectLst/>
                <a:latin typeface="+mn-lt"/>
              </a:rPr>
              <a:t>…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;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4) састави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+mn-lt"/>
              </a:rPr>
              <a:t>извештај о економско-финансијском положају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 стечајног дужника и да</a:t>
            </a:r>
            <a:r>
              <a:rPr lang="sr-Latn-RS" sz="2400" b="0" i="0" dirty="0">
                <a:solidFill>
                  <a:srgbClr val="000000"/>
                </a:solidFill>
                <a:effectLst/>
                <a:latin typeface="+mn-lt"/>
              </a:rPr>
              <a:t>…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;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4а) састави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+mn-lt"/>
              </a:rPr>
              <a:t>пореске билансе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 са стањем на дан отварања и дан окончања </a:t>
            </a:r>
            <a:r>
              <a:rPr lang="sr-Latn-RS" sz="2400" b="0" i="0" dirty="0">
                <a:solidFill>
                  <a:srgbClr val="000000"/>
                </a:solidFill>
                <a:effectLst/>
                <a:latin typeface="+mn-lt"/>
              </a:rPr>
              <a:t>…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;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5)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и 6)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без одлагања писменим путем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+mn-lt"/>
              </a:rPr>
              <a:t>обавести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 о отварању стечајног поступка</a:t>
            </a:r>
            <a:r>
              <a:rPr lang="sr-Latn-RS" sz="2400" b="0" i="0" dirty="0">
                <a:solidFill>
                  <a:srgbClr val="000000"/>
                </a:solidFill>
                <a:effectLst/>
                <a:latin typeface="+mn-lt"/>
              </a:rPr>
              <a:t>…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;</a:t>
            </a:r>
          </a:p>
          <a:p>
            <a:pPr algn="just"/>
            <a:endParaRPr lang="ru-RU" sz="2400" b="0" i="0" dirty="0">
              <a:solidFill>
                <a:srgbClr val="000000"/>
              </a:solidFill>
              <a:effectLst/>
              <a:latin typeface="+mn-lt"/>
            </a:endParaRPr>
          </a:p>
          <a:p>
            <a:endParaRPr lang="sr-Latn-RS" sz="24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4801F-C7A6-E806-1BA6-14CF60C87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87840"/>
            <a:ext cx="10515599" cy="535531"/>
          </a:xfrm>
        </p:spPr>
        <p:txBody>
          <a:bodyPr/>
          <a:lstStyle/>
          <a:p>
            <a:r>
              <a:rPr lang="sr-Cyrl-RS" sz="3200" dirty="0">
                <a:latin typeface="+mn-lt"/>
              </a:rPr>
              <a:t>Делокруг послова стечајног дужника</a:t>
            </a:r>
            <a:endParaRPr lang="sr-Latn-R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0414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3A9E66-6CF3-6552-EB2A-23EAD0EE3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624996"/>
            <a:ext cx="10515600" cy="4351338"/>
          </a:xfrm>
        </p:spPr>
        <p:txBody>
          <a:bodyPr/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7) уз сагласност стечајног судије, на терет стечајне масе,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+mn-lt"/>
              </a:rPr>
              <a:t>осигура имовину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r-Latn-RS" sz="2400" b="0" i="0" dirty="0">
                <a:solidFill>
                  <a:srgbClr val="000000"/>
                </a:solidFill>
                <a:effectLst/>
                <a:latin typeface="+mn-lt"/>
              </a:rPr>
              <a:t>…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;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8) подноси стечајном судији и одбору поверилаца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+mn-lt"/>
              </a:rPr>
              <a:t>редован тромесечни извештај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r-Latn-RS" sz="2400" b="0" i="0" dirty="0">
                <a:solidFill>
                  <a:srgbClr val="000000"/>
                </a:solidFill>
                <a:effectLst/>
                <a:latin typeface="+mn-lt"/>
              </a:rPr>
              <a:t>…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;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9) подноси стечајном судији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+mn-lt"/>
              </a:rPr>
              <a:t>план трошкова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 стечајног поступка и обавеза </a:t>
            </a:r>
            <a:r>
              <a:rPr lang="sr-Latn-RS" sz="2400" b="0" i="0" dirty="0">
                <a:solidFill>
                  <a:srgbClr val="000000"/>
                </a:solidFill>
                <a:effectLst/>
                <a:latin typeface="+mn-lt"/>
              </a:rPr>
              <a:t>…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;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10) се стара о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+mn-lt"/>
              </a:rPr>
              <a:t>завршетку започетих, а незавршених послова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 стечајног дужника, </a:t>
            </a:r>
            <a:r>
              <a:rPr lang="sr-Latn-RS" sz="2400" b="0" i="0" dirty="0">
                <a:solidFill>
                  <a:srgbClr val="000000"/>
                </a:solidFill>
                <a:effectLst/>
                <a:latin typeface="+mn-lt"/>
              </a:rPr>
              <a:t>…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;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11) даје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+mn-lt"/>
              </a:rPr>
              <a:t>мишљење о предлогу плана реорганизације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 када он није подносилац;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12) утврди основаност, обим и приоритет пријављених потраживања према стечајном дужнику, као и свих обезбеђења потраживања;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13)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+mn-lt"/>
              </a:rPr>
              <a:t>уновчи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 ствари и права стечајног дужника, у складу са овим законом;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66672F0-0013-634C-B46E-F3EF1DCF4490}"/>
              </a:ext>
            </a:extLst>
          </p:cNvPr>
          <p:cNvSpPr txBox="1">
            <a:spLocks/>
          </p:cNvSpPr>
          <p:nvPr/>
        </p:nvSpPr>
        <p:spPr>
          <a:xfrm>
            <a:off x="838199" y="787840"/>
            <a:ext cx="10515599" cy="5355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3200" dirty="0">
                <a:latin typeface="+mn-lt"/>
              </a:rPr>
              <a:t>Делокруг послова стечајног дужника</a:t>
            </a:r>
            <a:endParaRPr lang="sr-Latn-R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51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3A9E66-6CF3-6552-EB2A-23EAD0EE3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533795"/>
            <a:ext cx="10515600" cy="4351338"/>
          </a:xfrm>
        </p:spPr>
        <p:txBody>
          <a:bodyPr/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14) састави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+mn-lt"/>
              </a:rPr>
              <a:t>нацрт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 решења за главну деобу стечајне масе и нацрт завршног рачуна;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15) изврши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+mn-lt"/>
              </a:rPr>
              <a:t>исплату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 повериоцима на основу решења о главној деоби, у делу у којем је решење постало правоснажно, у складу са овим законом;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16) достави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+mn-lt"/>
              </a:rPr>
              <a:t>завршни рачун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;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17)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+mn-lt"/>
              </a:rPr>
              <a:t>заступа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 стечајног дужника, односно стечајну масу у покретању и вођењу судских, управних и других поступака;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18) поднесе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+mn-lt"/>
              </a:rPr>
              <a:t>предлог, захтев или други одговарајући акт надлежном органу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 стране државе као заступник стечајног дужника, </a:t>
            </a:r>
            <a:r>
              <a:rPr lang="sr-Latn-RS" sz="2400" b="0" i="0" dirty="0">
                <a:solidFill>
                  <a:srgbClr val="000000"/>
                </a:solidFill>
                <a:effectLst/>
                <a:latin typeface="+mn-lt"/>
              </a:rPr>
              <a:t>…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;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19)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+mn-lt"/>
              </a:rPr>
              <a:t>обавести одговарајуће регистре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 о отварању стечајног поступка, </a:t>
            </a:r>
            <a:r>
              <a:rPr lang="sr-Latn-RS" sz="2400" b="0" i="0" dirty="0">
                <a:solidFill>
                  <a:srgbClr val="000000"/>
                </a:solidFill>
                <a:effectLst/>
                <a:latin typeface="+mn-lt"/>
              </a:rPr>
              <a:t>…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;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20) обавља и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+mn-lt"/>
              </a:rPr>
              <a:t>друге послове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 који су предвиђени овим законом или су од интереса за успешно спровођење стечајног поступка.</a:t>
            </a:r>
          </a:p>
          <a:p>
            <a:endParaRPr lang="sr-Latn-RS" sz="2400" dirty="0">
              <a:latin typeface="+mn-lt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D2425E8-F529-DE72-524F-2CF4D09E190F}"/>
              </a:ext>
            </a:extLst>
          </p:cNvPr>
          <p:cNvSpPr txBox="1">
            <a:spLocks/>
          </p:cNvSpPr>
          <p:nvPr/>
        </p:nvSpPr>
        <p:spPr>
          <a:xfrm>
            <a:off x="838199" y="787840"/>
            <a:ext cx="10515599" cy="5355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3200" dirty="0">
                <a:latin typeface="+mn-lt"/>
              </a:rPr>
              <a:t>Делокруг послова стечајног дужника</a:t>
            </a:r>
            <a:endParaRPr lang="sr-Latn-R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4236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b="1" i="0" dirty="0" smtClean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1d45786f-a737-4735-8af6-df12fb6939a2" origin="userSelected">
  <element uid="9c87da95-7b2f-439f-bfd9-321fc51f6870" value=""/>
  <element uid="214105f6-acd4-485a-afa0-a0b988f7534c" value=""/>
</sisl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FC1F2D5D412145895B372EE30D1476" ma:contentTypeVersion="19" ma:contentTypeDescription="Create a new document." ma:contentTypeScope="" ma:versionID="e89829103baa412ae9f324af6006d608">
  <xsd:schema xmlns:xsd="http://www.w3.org/2001/XMLSchema" xmlns:xs="http://www.w3.org/2001/XMLSchema" xmlns:p="http://schemas.microsoft.com/office/2006/metadata/properties" xmlns:ns2="14a4c7eb-f6e3-410b-8bc7-bcbd463cc259" xmlns:ns3="198f3a57-6bf6-4746-a3af-d88405e89332" xmlns:ns4="ac0f2cb4-908e-41c7-976c-eb68511c53aa" targetNamespace="http://schemas.microsoft.com/office/2006/metadata/properties" ma:root="true" ma:fieldsID="f08d93ae56413a116e480bc309378151" ns2:_="" ns3:_="" ns4:_="">
    <xsd:import namespace="14a4c7eb-f6e3-410b-8bc7-bcbd463cc259"/>
    <xsd:import namespace="198f3a57-6bf6-4746-a3af-d88405e89332"/>
    <xsd:import namespace="ac0f2cb4-908e-41c7-976c-eb68511c53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4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a4c7eb-f6e3-410b-8bc7-bcbd463cc2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dd5f4a5-f25a-477f-9e2f-1995290100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8f3a57-6bf6-4746-a3af-d88405e8933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0f2cb4-908e-41c7-976c-eb68511c53a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c54ef55-94a5-4245-9539-9503d4867bcb}" ma:internalName="TaxCatchAll" ma:showField="CatchAllData" ma:web="198f3a57-6bf6-4746-a3af-d88405e893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2EE918-158E-4678-A0B0-D0B232BD657C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B44A5BC1-49AF-4858-8C54-7646003323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a4c7eb-f6e3-410b-8bc7-bcbd463cc259"/>
    <ds:schemaRef ds:uri="198f3a57-6bf6-4746-a3af-d88405e89332"/>
    <ds:schemaRef ds:uri="ac0f2cb4-908e-41c7-976c-eb68511c53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73947A-ED7A-4E9D-BECB-624B28CEDAB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72f4752-6874-4876-bad5-e6d61f991171}" enabled="0" method="" siteId="{172f4752-6874-4876-bad5-e6d61f99117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8497</TotalTime>
  <Words>1019</Words>
  <Application>Microsoft Office PowerPoint</Application>
  <PresentationFormat>Widescreen</PresentationFormat>
  <Paragraphs>89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 Zoller</dc:creator>
  <cp:keywords>[EBRD/NON-BANK USE]</cp:keywords>
  <cp:lastModifiedBy>Jelena Ristanovic</cp:lastModifiedBy>
  <cp:revision>48</cp:revision>
  <dcterms:created xsi:type="dcterms:W3CDTF">2024-02-02T09:43:20Z</dcterms:created>
  <dcterms:modified xsi:type="dcterms:W3CDTF">2024-03-13T13:41:55Z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c03253d6-50a2-4244-815d-9f35d6df21b5</vt:lpwstr>
  </property>
  <property fmtid="{D5CDD505-2E9C-101B-9397-08002B2CF9AE}" pid="3" name="bjClsUserRVM">
    <vt:lpwstr>[]</vt:lpwstr>
  </property>
  <property fmtid="{D5CDD505-2E9C-101B-9397-08002B2CF9AE}" pid="4" name="bjSaver">
    <vt:lpwstr>4ON0lCknkJIuQWwEtxfwDkdhYN+H0380</vt:lpwstr>
  </property>
  <property fmtid="{D5CDD505-2E9C-101B-9397-08002B2CF9AE}" pid="5" name="bjDocumentLabelXML">
    <vt:lpwstr>&lt;?xml version="1.0" encoding="us-ascii"?&gt;&lt;sisl xmlns:xsd="http://www.w3.org/2001/XMLSchema" xmlns:xsi="http://www.w3.org/2001/XMLSchema-instance" sislVersion="0" policy="1d45786f-a737-4735-8af6-df12fb6939a2" origin="userSelected" xmlns="http://www.boldonj</vt:lpwstr>
  </property>
  <property fmtid="{D5CDD505-2E9C-101B-9397-08002B2CF9AE}" pid="6" name="bjDocumentLabelXML-0">
    <vt:lpwstr>ames.com/2008/01/sie/internal/label"&gt;&lt;element uid="9c87da95-7b2f-439f-bfd9-321fc51f6870" value="" /&gt;&lt;element uid="214105f6-acd4-485a-afa0-a0b988f7534c" value="" /&gt;&lt;/sisl&gt;</vt:lpwstr>
  </property>
  <property fmtid="{D5CDD505-2E9C-101B-9397-08002B2CF9AE}" pid="7" name="bjDocumentSecurityLabel">
    <vt:lpwstr>NON-BANK USE</vt:lpwstr>
  </property>
</Properties>
</file>